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3" Type="http://schemas.openxmlformats.org/officeDocument/2006/relationships/tableStyles" Target="tableStyles.xml"/><Relationship Id="rId42" Type="http://schemas.openxmlformats.org/officeDocument/2006/relationships/viewProps" Target="viewProps.xml"/><Relationship Id="rId41" Type="http://schemas.openxmlformats.org/officeDocument/2006/relationships/presProps" Target="presProps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49bb516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知识点1 第一次世界大战与民族民主意识的觉醒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f6c66f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知识点2 第二次世界大战与世界殖民体系的瓦解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9c14b75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知识点3 第二次世界大战后新兴民族国家的文化发展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ec7419e93348528ddcb2ba#tid=68f093d966391f0009f97f1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449056" y="4315968"/>
            <a:ext cx="2788920" cy="9144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历史 选择性必修3 文化交流与传播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考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考点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本节点内容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8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2_1#725db7217?vop=1&amp;pid=af6c66f17&amp;color=0,0,0&amp;vtp=1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本题考查非洲民族解放运动。选择D：桑戈尔在二战期间提出“黑人传统精神论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”，旨在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凝聚黑人价值观作为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“敲不碎的坚果”般的精神武器，捍卫“黑人性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”，助力非洲争取自主发展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空间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，这直接呼应了二战时期非洲民族解放运动高涨的背景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，为反殖民斗争注入团结与自豪的精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神动力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。排除A：“全面否定”说法绝对。排除B：材料核心是“武器”和“捍卫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”，突出民族解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放而非单纯文化奠基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：材料强调将黑人传统精神打造成武器以在时代浪潮中争取自主发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展空间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，这并非仅仅为了守护非洲古老文化。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3_1#10f06e6de?pid=af6c66f17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5.学者金重远指出，“第二次世界大战则是人类进步文化和反动文化之间的一场大搏斗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……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因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为战争会给文化造成破坏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；然而正是通过战火的提炼，人类的文化得以净化和升华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，进入一个新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境界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该学者意在强调现代战争(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4_1#10f06e6de.bracket?pid=af6c66f17&amp;color=0,0,0&amp;vpa=5&amp;vtp=1"/>
          <p:cNvSpPr/>
          <p:nvPr/>
        </p:nvSpPr>
        <p:spPr>
          <a:xfrm>
            <a:off x="4732401" y="18673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13_2#10f06e6de.choices?pid=af6c66f17&amp;color=0,0,0&amp;vtp=1&amp;bbb=1"/>
          <p:cNvSpPr/>
          <p:nvPr/>
        </p:nvSpPr>
        <p:spPr>
          <a:xfrm>
            <a:off x="722376" y="2334074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.给文化带来割裂与冲击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.是人类文明发展的双刃剑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C.导致世界文化发展中断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.推动了文化的交流与交融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5_1#10f06e6de?vop=1&amp;pid=af6c66f17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本题考查第二次世界大战的影响。选择B：据材料“战争会给文化造成破坏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”“通过战火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的提炼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,人类的文化得以净化和升华”可以得出战争对文化发展既有消极的一面,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也有积极的一面,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所以该学者意在强调现代战争是人类文明发展的双刃剑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：材料主旨是战争对文明发展的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双重影响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,而A项只看到了战争对文明的破坏，表述片面。排除C：世界文化发展没有中断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。排除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：D项只看到了战争对文明发展的促进作用,表述片面。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6_1#5789529ef?pid=af6c66f17&amp;color=0,0,0&amp;vtp=1&amp;bt=1&amp;bbb=1&amp;hb=1"/>
          <p:cNvSpPr/>
          <p:nvPr/>
        </p:nvSpPr>
        <p:spPr>
          <a:xfrm>
            <a:off x="722376" y="972000"/>
            <a:ext cx="10753344" cy="22147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[陕西西安2025高二期中]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第二次世界大战时期，由各殖民地人民组成的参战军队就有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300多万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，参战使他们对自己民族的解放有了坚定的信心。到20世纪60年代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，非洲的民族独立运动风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起云涌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，仅1960年就有17个非洲国家独立，这一年被称为“非洲年”。之后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，随着越来越多的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国家摆脱殖民统治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，世界殖民体系最终土崩瓦解。据此可知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，二战后殖民体系瓦解的主要原因是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7_1#5789529ef.bracket?pid=af6c66f17&amp;color=0,0,0&amp;vpa=6&amp;vtp=1"/>
          <p:cNvSpPr/>
          <p:nvPr/>
        </p:nvSpPr>
        <p:spPr>
          <a:xfrm>
            <a:off x="922401" y="2781750"/>
            <a:ext cx="37465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6_2#5789529ef.choices?pid=af6c66f17&amp;color=0,0,0&amp;vtp=1&amp;bbb=1"/>
          <p:cNvSpPr/>
          <p:nvPr/>
        </p:nvSpPr>
        <p:spPr>
          <a:xfrm>
            <a:off x="722376" y="3248474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.殖民地人民民族意识的增强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.社会主义力量的大力支持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C.殖民主义国家国力趋于衰弱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.殖民地各国经济获得发展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8_1#5789529ef?vop=1&amp;pid=af6c66f17&amp;color=0,0,0&amp;vtp=1&amp;bt=1&amp;bbb=1&amp;hb=1"/>
          <p:cNvSpPr/>
          <p:nvPr/>
        </p:nvSpPr>
        <p:spPr>
          <a:xfrm>
            <a:off x="722376" y="972000"/>
            <a:ext cx="10753344" cy="31549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本题考查二战后世界殖民体系的瓦解。选择A：据材料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“参战使他们对自己民族的解放有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了坚定的信心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”可知,殖民地人民参加第二次世界大战后,其民族意识有所增强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,从而促进了殖民体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系的瓦解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。排除B：材料强调的是第二次世界大战对殖民地人民民族意识的影响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,并没有涉及社会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主义力量的大力支持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。排除C：第二次世界大战后,殖民主义国家国力确实有所下降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,但材料并未将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这一因素作为殖民体系瓦解的原因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，而是强调殖民地人民民族意识的增强,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此项与材料主旨不符。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D：二战后,殖民地各国经济在一定程度上获得发展,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但材料中并无殖民地经济发展的相关描述,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此项与材料主旨不符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9_1#07ec2da1b?pid=99c14b753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7.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[天津西青区2025高二期末]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第二次世界大战后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，印度统治精英不同程度地接受了来自西方的自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由主义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、民族主义和社会主义思想中的一些基本价值取向，同时也注重弘扬印度传统文化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。这使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印度现代文化(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0_1#07ec2da1b.bracket?pid=99c14b753&amp;color=0,0,0&amp;vpa=7&amp;vtp=1"/>
          <p:cNvSpPr/>
          <p:nvPr/>
        </p:nvSpPr>
        <p:spPr>
          <a:xfrm>
            <a:off x="2433701" y="18673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9_2#07ec2da1b.choices?pid=99c14b753&amp;color=0,0,0&amp;vtp=1&amp;bbb=1"/>
          <p:cNvSpPr/>
          <p:nvPr/>
        </p:nvSpPr>
        <p:spPr>
          <a:xfrm>
            <a:off x="722376" y="2328486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887980" algn="l"/>
                <a:tab pos="5483860" algn="l"/>
                <a:tab pos="8346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.具有浓厚的殖民色彩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B.存在强大的保守性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C.甘地主义占主导地位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.呈现明显的多样性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1_1#07ec2da1b?vop=1&amp;pid=99c14b753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本题考查二战后印度的文化发展。选择D：二战后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，印度统治精英不同程度地接受了外来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思想中的一些基本价值取向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，同时也注重弘扬印度的传统文化，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使得印度现代文化呈现多样性。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A：文化的殖民色彩一般表现为被动接受外来殖民文化，这与“注重弘扬印度传统文化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表述不符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。排除B：印度的现代文化吸收西方的自由主义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、民族主义和社会主义思想中的一些基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本价值取向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，具有开放性特点。排除C：题干中没有“甘地主义占主导地位”的相关表述。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2_1#7f80411be?pid=99c14b753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8.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[河南信阳2024高二期中]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李光耀说：永远不希望新加坡成为一个西方式的、自由主义的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、个人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主义的社会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。马来西亚领导人也提出要以“亚洲文化和宗教价值观”为基础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，而非按西方标准治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理国家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对此解读合理的是(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3_1#7f80411be.bracket?pid=99c14b753&amp;color=0,0,0&amp;vpa=8&amp;vtp=1"/>
          <p:cNvSpPr/>
          <p:nvPr/>
        </p:nvSpPr>
        <p:spPr>
          <a:xfrm>
            <a:off x="3970401" y="18673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22_2#7f80411be.choices?pid=99c14b753&amp;color=0,0,0&amp;vtp=1&amp;bbb=1"/>
          <p:cNvSpPr/>
          <p:nvPr/>
        </p:nvSpPr>
        <p:spPr>
          <a:xfrm>
            <a:off x="722376" y="2334074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.希望摆脱西方的殖民压迫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.应对西方文化带来的危机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C.反对西方殖民文化的入侵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.应对冷战而倒向东方阵营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4_1#7f80411be?vop=1&amp;pid=99c14b753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本题考查二战后的亚洲文化。选择B：据材料“以‘亚洲文化和宗教价值观’为基础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非按西方标准治理国家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”可知,第二次世界大战后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,有些新独立的亚洲国家在现代化建设中突出强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调立足于本民族的文化传统来建设国家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,以应对来自西方文化价值观的挑战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,树立本民族的文化自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。排除A、C、D：材料强调的是亚洲新兴独立国家对亚洲文化和价值观的重视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，未涉及殖民压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、反对殖民文化入侵及应对冷战的相关内容。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5_1#333373723?pid=99c14b753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9.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[江苏海安2025期中]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20世纪六七十年代，“解放神学”在拉丁美洲兴起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，大量神职人员运用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马克思主义解释圣经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，将矛头直指外来资本主义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，认为发达国家与发展中国家之间地位的失衡才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是拉美贫穷落后的根源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上述思想(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6_1#333373723.bracket?pid=99c14b753&amp;color=0,0,0&amp;vpa=9&amp;vtp=1"/>
          <p:cNvSpPr/>
          <p:nvPr/>
        </p:nvSpPr>
        <p:spPr>
          <a:xfrm>
            <a:off x="4732401" y="18673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25_2#333373723.choices?pid=99c14b753&amp;color=0,0,0&amp;vtp=1&amp;bbb=1"/>
          <p:cNvSpPr/>
          <p:nvPr/>
        </p:nvSpPr>
        <p:spPr>
          <a:xfrm>
            <a:off x="722376" y="2334074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.体现了多元文化的杂糅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.丰富了宗教改革的内涵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C.促进了民族意识的深化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.发展了马克思主义理论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9590c04c4.fixed?pid=7c1e99a50&amp;color=100,146,38&amp;vtp=1&amp;bbb=1"/>
          <p:cNvSpPr/>
          <p:nvPr/>
        </p:nvSpPr>
        <p:spPr>
          <a:xfrm>
            <a:off x="5257800" y="950976"/>
            <a:ext cx="1682496" cy="11978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13</a:t>
            </a:r>
            <a:endParaRPr lang="en-US" altLang="zh-CN" sz="7200" dirty="0"/>
          </a:p>
        </p:txBody>
      </p:sp>
      <p:sp>
        <p:nvSpPr>
          <p:cNvPr id="3" name="C_3#9590c04c4.fixed?pid=7c1e99a50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第13课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现代战争与不同文化的碰撞和交流</a:t>
            </a:r>
            <a:endParaRPr lang="en-US" altLang="zh-CN" sz="4400" dirty="0"/>
          </a:p>
        </p:txBody>
      </p:sp>
      <p:pic>
        <p:nvPicPr>
          <p:cNvPr id="4" name="C_3#9590c04c4.fixed?pid=7c1e99a50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9590c04c4.fixed?pid=7c1e99a50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7_1#333373723?vop=1&amp;pid=99c14b753&amp;color=0,0,0&amp;vtp=1&amp;bt=1&amp;bbb=1&amp;hb=1"/>
          <p:cNvSpPr/>
          <p:nvPr/>
        </p:nvSpPr>
        <p:spPr>
          <a:xfrm>
            <a:off x="722376" y="972000"/>
            <a:ext cx="10753344" cy="31549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本题考查拉丁美洲的民族意识。选择C：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20世纪六七十年代拉丁美洲的神职人员运用马克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思主义解释圣经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，强调南北地位失衡导致拉美贫穷落后，将斗争矛头直指西方资本主义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，这一认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知有助于引导拉美民众从关注个人生存转向关注民族整体利益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，强化民族共同体意识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，促进了民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族意识的深化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。排除A：多元文化杂糅强调不同文化的混合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，而题干更突出的是用特定理论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马克思主义）服务于现实批判（矛头直指外来资本主义），核心并非多元文化的杂糅。排除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B：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宗教改革主张摆脱天主教会控制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这与材料强调的运用马克思主义批判西方资本主义的主旨不符。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D：利用马克思主义解释圣经是将马克思主义作为工具，而非发展马克思主义理论。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28_1#688773cd5?pid=99c14b753&amp;color=0,0,0&amp;vtp=1&amp;bt=1&amp;bbb=1&amp;hb=1"/>
          <p:cNvSpPr/>
          <p:nvPr/>
        </p:nvSpPr>
        <p:spPr>
          <a:xfrm>
            <a:off x="722376" y="972000"/>
            <a:ext cx="10753344" cy="3612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10.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[河北衡水二中2025高二段测]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阅读材料，完成下列要求。（12分）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材料一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为了更好地侵略印度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，1813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英印当局在印度传播基督教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以图从文化心理上铲除印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度人安身立命的根基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这遭到印度教教徒的激烈抵制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。1818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印度总督取消了出版预审制度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只要不对政府提出批评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就可以自由办报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大量报纸的出现对传播西方思想起了重要作用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英国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还在印度推行英式教育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建立文官制度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规定殖民地官员的选拔必须通过英语考试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这有助于培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养具有西方思维的亲英土著人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殖民者还引进了现代的司法系统和政治体制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这一切极大地破坏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了印度的社会结构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推动了阶级的分化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  <a:p>
            <a:pPr algn="r"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——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摘编自林承节《殖民统治时期的印度史》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28_2#688773cd5?pid=99c14b753&amp;color=0,0,0&amp;vtp=1&amp;bt=1&amp;bbb=1&amp;hb=1"/>
          <p:cNvSpPr/>
          <p:nvPr/>
        </p:nvSpPr>
        <p:spPr>
          <a:xfrm>
            <a:off x="722376" y="972000"/>
            <a:ext cx="10753344" cy="31549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材料二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冷战后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鉴于文化渗透的巨大潜力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西方国家间加强协调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逐渐使文化渗透成为西方国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家针对第三世界国家的一种全球战略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西方国家通过非政府组织向目标国普通人群展开渗透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渗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透手段也不同于以往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它以各种极具隐蔽性和欺骗性的方式进行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当今文化渗透已经形成包括话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语权争夺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精英培植和宗教蔓延等在内的多层次文化渗透体系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西方国家通过文化渗透的途径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推行文化霸权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严重威胁着其他国家的文化安全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  <a:p>
            <a:pPr algn="r"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——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摘编自姚金艳《全球化时代西方文化</a:t>
            </a:r>
            <a:endParaRPr lang="en-US" altLang="zh-CN" sz="2000" dirty="0"/>
          </a:p>
          <a:p>
            <a:pPr algn="r"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渗透研究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》</a:t>
            </a:r>
            <a:endParaRPr lang="en-US" altLang="zh-CN" sz="2000" dirty="0"/>
          </a:p>
        </p:txBody>
      </p:sp>
      <p:sp>
        <p:nvSpPr>
          <p:cNvPr id="3" name="QO_6_BD.29_1#86649cf72?pid=688773cd5&amp;color=0,0,0&amp;vtp=1&amp;bbb=1"/>
          <p:cNvSpPr/>
          <p:nvPr/>
        </p:nvSpPr>
        <p:spPr>
          <a:xfrm>
            <a:off x="722376" y="4176337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（1）根据材料一并结合所学知识，说明英国文化侵略对印度的影响。（6分）</a:t>
            </a:r>
            <a:endParaRPr lang="en-US" altLang="zh-CN" sz="2000" dirty="0"/>
          </a:p>
        </p:txBody>
      </p:sp>
      <p:sp>
        <p:nvSpPr>
          <p:cNvPr id="4" name="QO_6_AN.30_1#86649cf72?vop=1&amp;pid=688773cd5&amp;color=0,0,0&amp;vtp=1&amp;bbb=1&amp;hb=1"/>
          <p:cNvSpPr/>
          <p:nvPr/>
        </p:nvSpPr>
        <p:spPr>
          <a:xfrm>
            <a:off x="722376" y="4635568"/>
            <a:ext cx="10753344" cy="13134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影响：在殖民地推行“新秩序”的同时，也为殖民者推行殖民统治创造条件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；传播了西方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先进思想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；客观上推动了印度社会的近代化；极大地破坏了印度社会结构，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推动了阶级的分化等。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6分，答出三点即可）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AS.31_1#86649cf72?vop=1&amp;pid=688773cd5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  <a:sym typeface="+mn-ea"/>
              </a:rPr>
              <a:t>本题考查西方国家的文化侵略。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影响：根据材料一“为了更好地侵略印度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铲除印度人安</a:t>
            </a:r>
            <a:endParaRPr lang="en-US" altLang="zh-CN" sz="2000" b="0" i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l" latinLnBrk="1">
              <a:lnSpc>
                <a:spcPts val="37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身立命的根基”可知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，在殖民地推行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“新秩序”的同时，也为殖民者推行殖民统治创造条件；据</a:t>
            </a:r>
            <a:endParaRPr lang="en-US" altLang="zh-CN" sz="2000" b="0" i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l" latinLnBrk="1">
              <a:lnSpc>
                <a:spcPts val="37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材料一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“大量报纸的出现对传播西方思想起了重要作用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”可知，传播了西方先进思想；根据材料</a:t>
            </a:r>
            <a:endParaRPr lang="en-US" altLang="zh-CN" sz="2000" b="0" i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l" latinLnBrk="1">
              <a:lnSpc>
                <a:spcPts val="37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一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“引进了现代的司法系统和政治体制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”可知，客观上推动了印度社会的近代化；根据材料一</a:t>
            </a:r>
            <a:endParaRPr lang="en-US" altLang="zh-CN" sz="2000" b="0" i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l"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“这一切极大地破坏了印度的社会结构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，推动了阶级的分化”可知，极大地破坏了印度社会结构，</a:t>
            </a:r>
            <a:endParaRPr lang="en-US" altLang="zh-CN" sz="2000" b="0" i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algn="l" latinLnBrk="1">
              <a:lnSpc>
                <a:spcPts val="37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推动了阶级的分化。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32_1#7928aa04a?pid=688773cd5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（2）根据材料二，概括冷战后西方国家实施文化渗透的策略。（6分）</a:t>
            </a:r>
            <a:endParaRPr lang="en-US" altLang="zh-CN" sz="2000" dirty="0"/>
          </a:p>
        </p:txBody>
      </p:sp>
      <p:sp>
        <p:nvSpPr>
          <p:cNvPr id="3" name="QO_6_AN.33_1#7928aa04a?vop=1&amp;pid=688773cd5&amp;color=0,0,0&amp;vtp=1&amp;bbb=1&amp;hb=1"/>
          <p:cNvSpPr/>
          <p:nvPr/>
        </p:nvSpPr>
        <p:spPr>
          <a:xfrm>
            <a:off x="722376" y="1435169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策略：西方国家间加强协调；向目标国普通人群展开渗透；形成多层次文化渗透体系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；推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行文化霸权等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。（6分，答出三点即可）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AS.34_1#7928aa04a?vop=1&amp;pid=688773cd5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策略：根据材料二“西方国家间加强协调”可知，西方国家间加强协调；根据材料二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“西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方国家通过非政府组织向目标国普通人群展开渗透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”可知，向目标国普通人群展开渗透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；根据材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料二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“当今文化渗透已经形成包括话语权争夺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、精英培植和宗教蔓延等在内的多层次文化渗透体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”可知，形成多层次文化渗透体系；根据材料二“西方国家通过文化渗透的途径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，推行文化霸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”可知，推行文化霸权。</a:t>
            </a:r>
            <a:endParaRPr lang="en-US" altLang="zh-CN" sz="2200" dirty="0"/>
          </a:p>
        </p:txBody>
      </p:sp>
      <p:sp>
        <p:nvSpPr>
          <p:cNvPr id="3" name="QO_5_AS.35_1#688773cd5?vop=1&amp;pid=99c14b753&amp;color=0,0,0&amp;vtp=1&amp;bbb=1"/>
          <p:cNvSpPr/>
          <p:nvPr/>
        </p:nvSpPr>
        <p:spPr>
          <a:xfrm>
            <a:off x="722376" y="3255524"/>
            <a:ext cx="10753344" cy="43478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3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faa194be6.fixed?pid=7c1e99a50&amp;color=100,146,38&amp;vtp=1&amp;bbb=1"/>
          <p:cNvSpPr/>
          <p:nvPr/>
        </p:nvSpPr>
        <p:spPr>
          <a:xfrm>
            <a:off x="5257800" y="950976"/>
            <a:ext cx="1682496" cy="119786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13</a:t>
            </a:r>
            <a:endParaRPr lang="en-US" altLang="zh-CN" sz="7200" dirty="0"/>
          </a:p>
        </p:txBody>
      </p:sp>
      <p:sp>
        <p:nvSpPr>
          <p:cNvPr id="3" name="C_3#faa194be6.fixed?pid=7c1e99a50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第13课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现代战争与不同文化的碰撞和交流</a:t>
            </a:r>
            <a:endParaRPr lang="en-US" altLang="zh-CN" sz="4400" dirty="0"/>
          </a:p>
        </p:txBody>
      </p:sp>
      <p:pic>
        <p:nvPicPr>
          <p:cNvPr id="4" name="C_3#faa194be6.fixed?pid=7c1e99a50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faa194be6.fixed?pid=7c1e99a50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刷提升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6_1#4aca1dfec?pid=faa194be6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[江苏丹阳2025高二期中]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1834年英国人率先在广州开办邮局“客邮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”，此后列强在华所设邮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政机构泛滥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。1920年中国代表在万国邮联大会上正式提出撤销客邮要求，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1922年华盛顿会议通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过了相关议案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，不久后大多数客邮被撤销。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这说明客邮被撤的原因是(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37_1#4aca1dfec.bracket?pid=faa194be6&amp;color=0,0,0&amp;vpa=10&amp;vtp=1"/>
          <p:cNvSpPr/>
          <p:nvPr/>
        </p:nvSpPr>
        <p:spPr>
          <a:xfrm>
            <a:off x="8529701" y="18673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36_2#4aca1dfec.choices?pid=faa194be6&amp;color=0,0,0&amp;vtp=1&amp;bbb=1"/>
          <p:cNvSpPr/>
          <p:nvPr/>
        </p:nvSpPr>
        <p:spPr>
          <a:xfrm>
            <a:off x="722376" y="2334074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.列强主动放弃在华特权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.南京国民政府积极的外交努力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C.国民革命运动积极推动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.一战后中国国际地位有所提升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8_1#4aca1dfec?vop=1&amp;pid=faa194be6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本题考查一战后亚洲的民族民主运动。选择D：根据材料时间可知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，一战后中国作为战胜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，国际地位有所提升，中国在国际会议上提出撤销客邮的要求并推动其实现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，正是在这一背景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下中国外交努力的成果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。排除A：列强是迫于国际形势和中国抗争等被动放弃在华特权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，并非主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动为之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。排除B：南京国民政府1927年才成立，与材料时间不符。排除C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：国民革命运动于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1924—1927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年开展，与材料时间不符。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9_1#8bc294ff4?pid=faa194be6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[河南九师联盟2025高二联考]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20世纪20年代，埃及世俗主义知识分子塔哈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·侯赛因认为埃及人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和欧洲人的思想都可以追溯到古代希腊和罗马文明，现代埃及与欧洲之间的差异并不是东西方之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间的差异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，而是欧洲不同发展阶段之间的差异。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这一观念(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40_1#8bc294ff4.bracket?pid=faa194be6&amp;color=0,0,0&amp;vpa=11&amp;vtp=1"/>
          <p:cNvSpPr/>
          <p:nvPr/>
        </p:nvSpPr>
        <p:spPr>
          <a:xfrm>
            <a:off x="7272401" y="18673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4_BD.39_2#8bc294ff4.choices?pid=faa194be6&amp;color=0,0,0&amp;vtp=1&amp;bbb=1"/>
          <p:cNvSpPr/>
          <p:nvPr/>
        </p:nvSpPr>
        <p:spPr>
          <a:xfrm>
            <a:off x="722376" y="2334074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.表明历史真相不受政治因素影响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.致力于维护埃及民族文化传统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C.有利于推动民族独立运动的发展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.着眼于开启埃及的近代化进程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75449b305?pid=949bb5160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[河北承德2025高二期末]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下图反映的是对历史上某国的介绍。据此判断，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该国是(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graphicFrame>
        <p:nvGraphicFramePr>
          <p:cNvPr id="4" name="QC_5_BD.1_2#75449b305?colgroup=41&amp;pid=949bb5160&amp;color=0,0,0&amp;vtp=1&amp;bbb=1"/>
          <p:cNvGraphicFramePr>
            <a:graphicFrameLocks noGrp="1"/>
          </p:cNvGraphicFramePr>
          <p:nvPr/>
        </p:nvGraphicFramePr>
        <p:xfrm>
          <a:off x="722376" y="1511300"/>
          <a:ext cx="10735056" cy="835279"/>
        </p:xfrm>
        <a:graphic>
          <a:graphicData uri="http://schemas.openxmlformats.org/drawingml/2006/table">
            <a:tbl>
              <a:tblPr/>
              <a:tblGrid>
                <a:gridCol w="10735056"/>
              </a:tblGrid>
              <a:tr h="835279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首都是享誉世界的音乐之都</a:t>
                      </a:r>
                      <a:endParaRPr lang="en-US" altLang="zh-CN" sz="1200" dirty="0"/>
                    </a:p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一战后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在该帝国解体的废墟上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产生了捷克斯洛伐克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波兰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南斯拉夫王国等国家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QC_5_AN.2_1#75449b305.bracket?pid=949bb5160&amp;color=0,0,0&amp;vpa=1&amp;vtp=1"/>
          <p:cNvSpPr/>
          <p:nvPr/>
        </p:nvSpPr>
        <p:spPr>
          <a:xfrm>
            <a:off x="10150539" y="969265"/>
            <a:ext cx="3556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5" name="QC_5_BD.1_3#75449b305.choices?pid=949bb5160&amp;color=0,0,0&amp;vtp=1&amp;bbb=1"/>
          <p:cNvSpPr/>
          <p:nvPr/>
        </p:nvSpPr>
        <p:spPr>
          <a:xfrm>
            <a:off x="722376" y="2476500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3014980" algn="l"/>
                <a:tab pos="5737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.神圣罗马帝国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B.俄罗斯帝国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C.奥匈帝国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.奥斯曼帝国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41_1#8bc294ff4?vop=1&amp;pid=faa194be6&amp;color=0,0,0&amp;vtp=1&amp;bt=1&amp;bbb=1&amp;hb=1"/>
          <p:cNvSpPr/>
          <p:nvPr/>
        </p:nvSpPr>
        <p:spPr>
          <a:xfrm>
            <a:off x="722376" y="972000"/>
            <a:ext cx="10753344" cy="31549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本题考查一战后非洲的民族民主运动。选择C：塔哈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·侯赛因认为现代埃及与欧洲之间的差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异是欧洲不同发展阶段之间的差异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，这一观念淡化了埃及与欧洲在殖民关系上的区别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，有助于增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强民族自信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，推动埃及民族独立运动发展。排除A：历史研究常受政治和社会环境影响，塔哈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·侯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赛因的观点本身即带有政治意图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，不能证明历史真相不受政治干扰。排除B：塔哈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·侯赛因强调埃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及与欧洲文明的联系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，其核心是争取平等地位而非单纯维护本民族文化传统。排除D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：埃及近代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化进程早在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19世纪穆罕默德·阿里改革时已开启，20世纪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20年代埃及发展的焦点是民族独立而非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开启近代化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2_1#af5422d27?pid=faa194be6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[浙江温州十校2024高二期中]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西方文化在继续冲击着这个古老而又年轻的国家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。印度文化的生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命力是极其顽强的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。在社会现代化的过程中，它的根本绝不会丧失，它也绝不会迷失自我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。印度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业已开展的经济改革在加速国家的发展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，但它走向现代化的道路似乎还很漫长。据此可知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，第二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次世界大战后印度文化的显著特征是(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43_1#af5422d27.bracket?pid=faa194be6&amp;color=0,0,0&amp;vpa=12&amp;vtp=1"/>
          <p:cNvSpPr/>
          <p:nvPr/>
        </p:nvSpPr>
        <p:spPr>
          <a:xfrm>
            <a:off x="4973701" y="23245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4_BD.42_2#af5422d27.choices?pid=faa194be6&amp;color=0,0,0&amp;vtp=1&amp;bbb=1"/>
          <p:cNvSpPr/>
          <p:nvPr/>
        </p:nvSpPr>
        <p:spPr>
          <a:xfrm>
            <a:off x="722376" y="2791274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.以经济领域改革为主要目标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.注意发扬儒家文化的精华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C.继续反抗英国的殖民文化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.融合本土文化与西方文化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44_1#af5422d27?vop=1&amp;pid=faa194be6&amp;color=0,0,0&amp;vtp=1&amp;bt=1&amp;bbb=1&amp;hb=1"/>
          <p:cNvSpPr/>
          <p:nvPr/>
        </p:nvSpPr>
        <p:spPr>
          <a:xfrm>
            <a:off x="722376" y="972000"/>
            <a:ext cx="10753344" cy="31549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本题考查二战后的印度文化。选择D：据材料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“西方文化在继续冲击着这个古老而又年轻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的国家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”“它的根本绝不会丧失,它也绝不会迷失自我”及所学印度的发展史可知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,印度自被外族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侵略以来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,在西方文化的冲击下,仍保留了本土文化,第二次世界大战后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,印度形成了本土民族文化与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西方文化相融合的新文化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。排除A：材料主要强调的是二战后印度文化的发展,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而不是改革的目标。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B：儒家文化是中国的传统文化,不是印度文化的显著特征,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且材料没有涉及儒家文化的内容。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排除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C：二战后印度已经取得了民族独立,殖民统治的大背景已不存在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，西方文化冲击并非特指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殖民文化”。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5_1#f4545f0bd?pid=faa194be6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[吉林长春各县2025高二期末]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50年过后，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亚洲这些新独立的国家并不是完全走西方走过的路，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它们在现代化进程中走的是一条属于自己的路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。这些成就感增强了他们的信心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，物质的成功带来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了对文化的伸张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。一些比较成功的国家领导人，如新加坡、马来西亚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，宣称自己的发展得益于一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种精神上的力量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，即“亚洲价值观”。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这一观点旨在说明(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4_AN.46_1#f4545f0bd.bracket?pid=faa194be6&amp;color=0,0,0&amp;vpa=13&amp;vtp=1"/>
          <p:cNvSpPr/>
          <p:nvPr/>
        </p:nvSpPr>
        <p:spPr>
          <a:xfrm>
            <a:off x="7272401" y="2324550"/>
            <a:ext cx="355600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4_BD.45_2#f4545f0bd.choices?pid=faa194be6&amp;color=0,0,0&amp;vtp=1&amp;bbb=1"/>
          <p:cNvSpPr/>
          <p:nvPr/>
        </p:nvSpPr>
        <p:spPr>
          <a:xfrm>
            <a:off x="722376" y="2791274"/>
            <a:ext cx="10753344" cy="1796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A.被侵略的民族不同程度地接受了外来文化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.民主、独立、自由、法治等已经成为普遍诉求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.新兴民族国家的现代化之路注重文化重构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.西方文化直接影响着亚洲现代文化的建设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47_1#f4545f0bd?vop=1&amp;pid=faa194be6&amp;color=0,0,0&amp;vtp=1&amp;bt=1&amp;bbb=1&amp;hb=1"/>
          <p:cNvSpPr/>
          <p:nvPr/>
        </p:nvSpPr>
        <p:spPr>
          <a:xfrm>
            <a:off x="722376" y="972000"/>
            <a:ext cx="10753344" cy="31549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本题考查二战后新兴民族国家的发展。选择C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：材料提到亚洲新独立国家在现代化进程中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走自己的路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，物质的成功带来了文化伸张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，这表明新兴民族国家在现代化过程中注重依据自身情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况重新构建文化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。排除A：材料突出文化伸张和亚洲价值观的自主性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，如二战后亚洲新独立国家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批判西方文化侵蚀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，强化自身认同。排除B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：材料聚焦亚洲新独立的国家在现代化进程中走的是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一条属于自己的路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，并注重依据自身发展情况重构文化，而非反映民主、独立、自由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、法治等政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治诉求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。排除D：西方文化对亚洲现代化建设有间接影响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，材料明确指出这些新独立的国家不完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全走西方的道路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，以亚洲价值观为精神力量。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8_1#923702eb5?pid=502d50a3f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[湖南长沙长郡中学2025模拟]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2015年，撒哈拉以南非洲的数十位学者在《非洲研究期刊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》联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合发文指出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：“我们的经济学模型仍套用西方的‘现代化理论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’，社会学分析框架依赖法国结构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主义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，甚至连‘本土化’理论本身也是源自欧美的学术概念。”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这种反思反映出(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49_1#923702eb5.bracket?pid=502d50a3f&amp;color=0,0,0&amp;vpa=14&amp;vtp=1"/>
          <p:cNvSpPr/>
          <p:nvPr/>
        </p:nvSpPr>
        <p:spPr>
          <a:xfrm>
            <a:off x="9812401" y="18673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48_2#923702eb5.choices?pid=502d50a3f&amp;color=0,0,0&amp;vtp=1&amp;bbb=1"/>
          <p:cNvSpPr/>
          <p:nvPr/>
        </p:nvSpPr>
        <p:spPr>
          <a:xfrm>
            <a:off x="722376" y="2334074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.全球治理体系的公平性显著提升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.后殖民时代的文化依附性依然存在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C.非洲的区域一体化进程受到阻碍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.非洲地区的民族独立意识逐渐觉醒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50_1#923702eb5?vop=1&amp;pid=502d50a3f&amp;color=0,0,0&amp;vtp=1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本题考查非洲的文化发展。选择B：学者们的反思指出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，非洲的经济学模型依旧套用西方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现代化理论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，社会学分析框架依赖法国结构主义，甚至连本土化概念也源自欧美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，这明确揭示了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非洲学术领域仍深受殖民国家文化的影响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，文化依附性依旧存在。排除A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：文中未涉及全球治理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体系相关信息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，未提及公平性提升情况。排除C：材料聚焦学术依赖而非区域合作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，且非盟成立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后非洲一体化进程在发展而非受到阻碍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。排除D：非洲民族独立在20世纪60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年代已基本实现，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觉醒”说法错误。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_1#75449b305?vop=1&amp;pid=949bb5160&amp;color=0,0,0&amp;vtp=1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本题考查一战后帝国的解体。选择C：世界上著名的音乐之都是维也纳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，历史上曾经是奥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匈帝国的首都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。一战后，奥匈帝国解体，在其废墟上产生了捷克斯洛伐克、波兰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、南斯拉夫王国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等国家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。排除A：神圣罗马帝国在1806年已经解体。排除B：1917年二月革命后，沙俄崩溃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，原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属于沙皇俄国统治的爱沙尼亚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、拉脱维亚、立陶宛和芬兰宣布独立，并未产生捷克斯洛伐克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、波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、南斯拉夫王国等国家。排除D：奥斯曼帝国的首都是伊斯坦布尔，不符合“音乐之都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”的描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。一战后，奥斯曼帝国解体，形成了土耳其等国家。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177a4b257?pid=949bb5160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[湖北武汉2025高二期末]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1920年，黑人演说家加维在纽约的演讲中说：你能做到吗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？在革命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战争时期你这么做了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；在内战时期你也这么做了；在马恩河和凡尔登战役时你这么做了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……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让全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世界知道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4亿非洲人随时准备为自由而牺牲生命，而活着就要做自由人。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加维旨在(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_1#177a4b257.bracket?pid=949bb5160&amp;color=0,0,0&amp;vpa=2&amp;vtp=1"/>
          <p:cNvSpPr/>
          <p:nvPr/>
        </p:nvSpPr>
        <p:spPr>
          <a:xfrm>
            <a:off x="9961626" y="18673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4_2#177a4b257.choices?pid=949bb5160&amp;color=0,0,0&amp;vtp=1&amp;bbb=1"/>
          <p:cNvSpPr/>
          <p:nvPr/>
        </p:nvSpPr>
        <p:spPr>
          <a:xfrm>
            <a:off x="722376" y="2334074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.推动美国的黑人民权运动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.唤醒非洲人民的独立意识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C.呼吁黑人奴隶制度的废除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.提升牙买加的国际影响力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_1#177a4b257?vop=1&amp;pid=949bb5160&amp;color=0,0,0&amp;vtp=1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本题考查非洲人民的独立意识。选择B：加维在1920年纽约演讲中，以革命战争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、内战和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一战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（马恩河、凡尔登战役）为例，强调历史斗争精神，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并呼吁非洲人随时准备为自由牺牲生命，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要争取做自由人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，加维旨在激发非洲人民反抗殖民统治、争取独立的觉悟。排除A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：加维演讲的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核心对象是非洲人民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，主题是争取独立而非美国国内民权运动。排除C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：黑人奴隶制已于美国内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战时期在法律层面被废除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，1920年的议题是争取民族独立而非奴隶制废除。排除D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：加维的演讲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致力于唤醒非洲人民的独立意识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，与提升牙买加国际影响力无关。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_1#130d66f41?pid=949bb5160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[河南郑州六校2025高二联考]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在法属印度支那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，胡志明曾指望宗主国法国给予印度支那独立和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民主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，遭遇失败后，他在法国参加了共产党；在中国，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巴黎和会上收回山东主权的外交努力失败，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五四运动爆发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，中国先进的知识分子开始接受马克思列宁主义；在印度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，甘地领导的非暴力不合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作运动持续开展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这些信息说明当时(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8_1#130d66f41.bracket?pid=949bb5160&amp;color=0,0,0&amp;vpa=3&amp;vtp=1"/>
          <p:cNvSpPr/>
          <p:nvPr/>
        </p:nvSpPr>
        <p:spPr>
          <a:xfrm>
            <a:off x="4986401" y="2324550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7_2#130d66f41.choices?pid=949bb5160&amp;color=0,0,0&amp;vtp=1&amp;bbb=1"/>
          <p:cNvSpPr/>
          <p:nvPr/>
        </p:nvSpPr>
        <p:spPr>
          <a:xfrm>
            <a:off x="722376" y="2791274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.世界殖民体系已经瓦解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.民族民主运动迎来高潮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C.社会主义得到普遍接受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.民族自决原则得以确立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9_1#130d66f41?vop=1&amp;pid=949bb5160&amp;color=0,0,0&amp;vtp=1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本题考查一战后的民族民主运动高潮。选择B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：胡志明试图通过法国获得印度支那的独立与民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主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，失败后投身共产党；中国在巴黎和会外交失败，从而引发五四运动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，中国的先进知识分子开始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接受马克思列宁主义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；印度甘地领导的非暴力不合作运动持续开展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，这些都表明当时亚洲地区为争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取民族独立和民主权利积极斗争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，民族民主运动迎来高潮。排除A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：世界殖民体系在一战后受到冲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击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，但尚未完全瓦解。排除C：社会主义思想在部分国家如中国和越南被接受，“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得到普遍接受”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说法错误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。排除D：胡志明期望落空和中国收回山东失败证明民族自决原则并未确立。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0_1#725db7217?pid=af6c66f17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[山西临汾2025高二期末]</a:t>
            </a:r>
            <a:r>
              <a:rPr lang="en-US" altLang="zh-CN" sz="20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二战期间，非洲政治家桑戈尔以文艺复兴运动形式积极推广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“黑人传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统精神论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”，他阐释道：“黑人传统精神”凝聚着黑人全部价值观，要将其打造成如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“敲不碎的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坚果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”般的武器，以此捍卫“黑人性”的存在，助力非洲在时代浪潮中争取自主发展空间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。桑戈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尔提出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“黑人传统精神论”，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主要是为了(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1_1#725db7217.bracket?pid=af6c66f17&amp;color=0,0,0&amp;vpa=4&amp;vtp=1"/>
          <p:cNvSpPr/>
          <p:nvPr/>
        </p:nvSpPr>
        <p:spPr>
          <a:xfrm>
            <a:off x="5481701" y="2324550"/>
            <a:ext cx="385763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0_2#725db7217.choices?pid=af6c66f17&amp;color=0,0,0&amp;vtp=1&amp;bbb=1"/>
          <p:cNvSpPr/>
          <p:nvPr/>
        </p:nvSpPr>
        <p:spPr>
          <a:xfrm>
            <a:off x="722376" y="2791274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.全面否定西方文化影响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.筑牢新兴国家的文化根基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C.单纯守护非洲古老文化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.为民族解放注入精神力量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7157</Words>
  <Application>WPS 演示</Application>
  <PresentationFormat>宽屏</PresentationFormat>
  <Paragraphs>285</Paragraphs>
  <Slides>37</Slides>
  <Notes>37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37</vt:i4>
      </vt:variant>
    </vt:vector>
  </HeadingPairs>
  <TitlesOfParts>
    <vt:vector size="58" baseType="lpstr">
      <vt:lpstr>Arial</vt:lpstr>
      <vt:lpstr>宋体</vt:lpstr>
      <vt:lpstr>Wingdings</vt:lpstr>
      <vt:lpstr>微软雅黑</vt:lpstr>
      <vt:lpstr>微软雅黑</vt:lpstr>
      <vt:lpstr>等线 (正文)</vt:lpstr>
      <vt:lpstr>等线</vt:lpstr>
      <vt:lpstr>等线 (正文)</vt:lpstr>
      <vt:lpstr>等线 (正文)</vt:lpstr>
      <vt:lpstr>汉仪舒圆黑简体</vt:lpstr>
      <vt:lpstr>黑体</vt:lpstr>
      <vt:lpstr>汉仪舒圆黑简体</vt:lpstr>
      <vt:lpstr>汉仪舒圆黑简体</vt:lpstr>
      <vt:lpstr>黑体</vt:lpstr>
      <vt:lpstr>宋体</vt:lpstr>
      <vt:lpstr>仿宋</vt:lpstr>
      <vt:lpstr>仿宋</vt:lpstr>
      <vt:lpstr>Calibri</vt:lpstr>
      <vt:lpstr>Arial Unicode MS</vt:lpstr>
      <vt:lpstr>楷体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生命接触</cp:lastModifiedBy>
  <cp:revision>3</cp:revision>
  <dcterms:created xsi:type="dcterms:W3CDTF">2025-10-16T07:40:00Z</dcterms:created>
  <dcterms:modified xsi:type="dcterms:W3CDTF">2025-10-17T05:52:40Z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76127E0724854CAFA48F35C9BF99F64F_12</vt:lpwstr>
  </property>
  <property fmtid="{D5CDD505-2E9C-101B-9397-08002B2CF9AE}" pid="3" name="KSOProductBuildVer">
    <vt:lpwstr>2052-12.1.0.23125</vt:lpwstr>
  </property>
</Properties>
</file>